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2" r:id="rId3"/>
    <p:sldId id="256" r:id="rId4"/>
    <p:sldId id="257" r:id="rId5"/>
    <p:sldId id="265" r:id="rId6"/>
    <p:sldId id="269" r:id="rId7"/>
    <p:sldId id="266" r:id="rId8"/>
    <p:sldId id="259" r:id="rId9"/>
    <p:sldId id="268" r:id="rId10"/>
    <p:sldId id="260" r:id="rId11"/>
    <p:sldId id="261" r:id="rId12"/>
    <p:sldId id="271" r:id="rId13"/>
    <p:sldId id="273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-108" y="-5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C48F-396C-4421-80EF-0690513AAD2B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194E2-8663-4851-B355-8E06DF896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183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C48F-396C-4421-80EF-0690513AAD2B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194E2-8663-4851-B355-8E06DF896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678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C48F-396C-4421-80EF-0690513AAD2B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194E2-8663-4851-B355-8E06DF896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146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49" y="3473"/>
            <a:ext cx="12205349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866"/>
            <a:ext cx="12185287" cy="6017133"/>
          </a:xfrm>
          <a:prstGeom prst="rect">
            <a:avLst/>
          </a:prstGeom>
        </p:spPr>
      </p:pic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799" y="6473952"/>
            <a:ext cx="1011937" cy="246888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014" y="5876926"/>
            <a:ext cx="2277452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одзаголовок 4"/>
          <p:cNvSpPr txBox="1">
            <a:spLocks/>
          </p:cNvSpPr>
          <p:nvPr userDrawn="1"/>
        </p:nvSpPr>
        <p:spPr>
          <a:xfrm>
            <a:off x="633864" y="1268760"/>
            <a:ext cx="11137238" cy="367240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4F81BD"/>
              </a:buClr>
              <a:buFont typeface="Wingdings 2"/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экспертно-консультативный </a:t>
            </a:r>
          </a:p>
          <a:p>
            <a:pPr marL="0" indent="0" algn="ctr">
              <a:buClr>
                <a:srgbClr val="4F81BD"/>
              </a:buClr>
              <a:buFont typeface="Wingdings 2"/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родительской общественности </a:t>
            </a:r>
          </a:p>
          <a:p>
            <a:pPr marL="0" indent="0" algn="ctr">
              <a:buClr>
                <a:srgbClr val="4F81BD"/>
              </a:buClr>
              <a:buFont typeface="Wingdings 2"/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Департаменте образования </a:t>
            </a: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Clr>
                <a:srgbClr val="4F81BD"/>
              </a:buClr>
              <a:buFont typeface="Wingdings 2"/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Москвы</a:t>
            </a:r>
          </a:p>
          <a:p>
            <a:pPr marL="0" indent="0" algn="ctr">
              <a:buClr>
                <a:srgbClr val="4F81BD"/>
              </a:buClr>
              <a:buFont typeface="Wingdings 2"/>
              <a:buNone/>
            </a:pPr>
            <a:endParaRPr lang="ru-RU" sz="38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Clr>
                <a:srgbClr val="4F81BD"/>
              </a:buClr>
              <a:buFont typeface="Wingdings 2"/>
              <a:buNone/>
            </a:pPr>
            <a:r>
              <a:rPr lang="ru-RU" sz="3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по профилактике негативных проявлений среди обучающихся</a:t>
            </a:r>
          </a:p>
          <a:p>
            <a:pPr>
              <a:buClr>
                <a:srgbClr val="4F81BD"/>
              </a:buClr>
            </a:pPr>
            <a:endParaRPr lang="ru-RU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24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49" y="3473"/>
            <a:ext cx="12205349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40866"/>
            <a:ext cx="12185287" cy="6017133"/>
          </a:xfrm>
          <a:prstGeom prst="rect">
            <a:avLst/>
          </a:prstGeom>
        </p:spPr>
      </p:pic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003" y="5918963"/>
            <a:ext cx="2278360" cy="98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873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309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173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057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596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7546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301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C48F-396C-4421-80EF-0690513AAD2B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194E2-8663-4851-B355-8E06DF896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1155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211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9882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5656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6594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034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C48F-396C-4421-80EF-0690513AAD2B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194E2-8663-4851-B355-8E06DF896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900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C48F-396C-4421-80EF-0690513AAD2B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194E2-8663-4851-B355-8E06DF896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503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C48F-396C-4421-80EF-0690513AAD2B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194E2-8663-4851-B355-8E06DF896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031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C48F-396C-4421-80EF-0690513AAD2B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194E2-8663-4851-B355-8E06DF896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291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C48F-396C-4421-80EF-0690513AAD2B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194E2-8663-4851-B355-8E06DF896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262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C48F-396C-4421-80EF-0690513AAD2B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194E2-8663-4851-B355-8E06DF896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097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C48F-396C-4421-80EF-0690513AAD2B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194E2-8663-4851-B355-8E06DF896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847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2C48F-396C-4421-80EF-0690513AAD2B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194E2-8663-4851-B355-8E06DF896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325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49" y="3473"/>
            <a:ext cx="12205349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925" y="-14372"/>
            <a:ext cx="109728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3640" y="5877152"/>
            <a:ext cx="2278360" cy="98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3542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pandia.ru/text/category/agressor/" TargetMode="Externa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95944" y="1110344"/>
            <a:ext cx="11588689" cy="4463143"/>
          </a:xfrm>
        </p:spPr>
        <p:txBody>
          <a:bodyPr>
            <a:normAutofit lnSpcReduction="10000"/>
          </a:bodyPr>
          <a:lstStyle/>
          <a:p>
            <a:pPr lvl="0" algn="ctr"/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экспертно-консультативный </a:t>
            </a:r>
          </a:p>
          <a:p>
            <a:pPr lvl="0" algn="ctr"/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родительской общественности </a:t>
            </a:r>
          </a:p>
          <a:p>
            <a:pPr lvl="0" algn="ctr"/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Департаменте образования и науки </a:t>
            </a:r>
            <a:endParaRPr lang="ru-RU" sz="3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3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Москвы</a:t>
            </a:r>
          </a:p>
          <a:p>
            <a:pPr lvl="0" algn="ctr"/>
            <a:endParaRPr lang="ru-RU" sz="38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по профилактике негативных проявлений </a:t>
            </a:r>
          </a:p>
          <a:p>
            <a:pPr lvl="0"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обучающихся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03180" y="6209333"/>
            <a:ext cx="378847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</p:txBody>
      </p:sp>
      <p:pic>
        <p:nvPicPr>
          <p:cNvPr id="7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2211" y="3473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13" y="5666141"/>
            <a:ext cx="97981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Галузина Ольга Алексеевна 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председателя Экспертно-консультативного совета родительской общественности при Департаменте образования и науки города Москвы 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+7 (926) 595 42 32,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GaluzinaOA@mail.ru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60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4372"/>
            <a:ext cx="12191999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УВАЖАЕМЫЕ РОДИТЕЛИ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88758" y="950495"/>
            <a:ext cx="11610474" cy="2803358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400" dirty="0" smtClean="0"/>
              <a:t>  </a:t>
            </a:r>
            <a:r>
              <a:rPr lang="ru-RU" altLang="ru-RU" sz="2400" dirty="0" smtClean="0"/>
              <a:t> </a:t>
            </a:r>
            <a:r>
              <a:rPr lang="ru-RU" altLang="ru-RU" b="1" dirty="0" smtClean="0">
                <a:solidFill>
                  <a:srgbClr val="002060"/>
                </a:solidFill>
              </a:rPr>
              <a:t>ПОМНИТЕ!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ru-RU" altLang="ru-RU" sz="2400" dirty="0" smtClean="0">
                <a:solidFill>
                  <a:srgbClr val="002060"/>
                </a:solidFill>
              </a:rPr>
              <a:t>Борщевик  относится к ядовитым лекарственным растениям, может вызывать воспаление кожи, сходное с солнечным ожогом. 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ru-RU" altLang="ru-RU" sz="2400" dirty="0" smtClean="0">
                <a:solidFill>
                  <a:srgbClr val="002060"/>
                </a:solidFill>
              </a:rPr>
              <a:t>Поражения соком и пыльцой растения могут образоваться не только при контакте незащищенной кожи с ним, но и через одежду.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ru-RU" altLang="ru-RU" sz="2400" dirty="0" smtClean="0">
                <a:solidFill>
                  <a:srgbClr val="002060"/>
                </a:solidFill>
              </a:rPr>
              <a:t>Выезжая на природу, необходимо обезопасить себя от возможной неприятной встречи с полезным и в то же время опасным растением.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ru-RU" altLang="ru-RU" sz="2400" dirty="0" smtClean="0">
                <a:solidFill>
                  <a:srgbClr val="002060"/>
                </a:solidFill>
              </a:rPr>
              <a:t>Покажите детям опасное растение БОРЩЕВИК и расскажите им, какую опасность оно представляет.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400" dirty="0" smtClean="0"/>
          </a:p>
        </p:txBody>
      </p:sp>
      <p:pic>
        <p:nvPicPr>
          <p:cNvPr id="8194" name="Picture 2" descr="C:\Users\USER\Desktop\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3" r="9180"/>
          <a:stretch/>
        </p:blipFill>
        <p:spPr bwMode="auto">
          <a:xfrm rot="10800000" flipV="1">
            <a:off x="3392904" y="3610978"/>
            <a:ext cx="5390147" cy="31628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403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-14284"/>
            <a:ext cx="12195174" cy="90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" y="887209"/>
            <a:ext cx="12195174" cy="5970791"/>
          </a:xfrm>
          <a:prstGeom prst="rect">
            <a:avLst/>
          </a:prstGeom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563580" y="1556978"/>
            <a:ext cx="5401378" cy="77134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8850" tIns="54425" rIns="108850" bIns="54425">
            <a:spAutoFit/>
          </a:bodyPr>
          <a:lstStyle/>
          <a:p>
            <a:pPr algn="ctr">
              <a:defRPr/>
            </a:pPr>
            <a:r>
              <a:rPr lang="ru-RU" sz="4300" b="1" dirty="0">
                <a:solidFill>
                  <a:srgbClr val="0070C0"/>
                </a:solidFill>
              </a:rPr>
              <a:t>ЗАБОТА О РЕБЁНКЕ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61788" y="2853665"/>
            <a:ext cx="4224887" cy="77134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8850" tIns="54425" rIns="108850" bIns="54425">
            <a:spAutoFit/>
          </a:bodyPr>
          <a:lstStyle/>
          <a:p>
            <a:pPr algn="ctr">
              <a:defRPr/>
            </a:pPr>
            <a:r>
              <a:rPr lang="ru-RU" sz="4300" b="1" dirty="0">
                <a:solidFill>
                  <a:srgbClr val="C00000"/>
                </a:solidFill>
              </a:rPr>
              <a:t>ЛЮБИТЬ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801006" y="4004336"/>
            <a:ext cx="2800019" cy="77163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108850" tIns="54425" rIns="108850" bIns="54425">
            <a:spAutoFit/>
          </a:bodyPr>
          <a:lstStyle/>
          <a:p>
            <a:pPr algn="ctr">
              <a:defRPr/>
            </a:pPr>
            <a:r>
              <a:rPr lang="ru-RU" sz="4300" b="1" dirty="0">
                <a:solidFill>
                  <a:srgbClr val="C00000"/>
                </a:solidFill>
              </a:rPr>
              <a:t>ОБЕРЕГАТЬ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61788" y="5024538"/>
            <a:ext cx="4367781" cy="18334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08850" tIns="54425" rIns="108850" bIns="54425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БЕЗОПАСНОГО ПОВЕДЕНИЯ НАПОМИНАТЬ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</a:p>
        </p:txBody>
      </p:sp>
      <p:pic>
        <p:nvPicPr>
          <p:cNvPr id="1027" name="Picture 3" descr="C:\Users\USER\Desktop\nasilij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50" y="1533723"/>
            <a:ext cx="5433084" cy="4829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3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569" y="5869216"/>
            <a:ext cx="2062431" cy="988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-1" y="166102"/>
            <a:ext cx="12191999" cy="8084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smtClean="0">
                <a:solidFill>
                  <a:schemeClr val="bg1"/>
                </a:solidFill>
              </a:rPr>
              <a:t>УВАЖАЕМЫЕ РОДИТЕЛИ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4350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191344" y="908721"/>
            <a:ext cx="11809312" cy="5807765"/>
          </a:xfrm>
        </p:spPr>
        <p:txBody>
          <a:bodyPr rtlCol="0">
            <a:normAutofit fontScale="25000" lnSpcReduction="20000"/>
          </a:bodyPr>
          <a:lstStyle/>
          <a:p>
            <a:pPr marL="136063" indent="0" algn="ctr" defTabSz="1088433" fontAlgn="ctr">
              <a:buNone/>
              <a:defRPr/>
            </a:pPr>
            <a:r>
              <a:rPr lang="ru-RU" sz="11200" b="1" dirty="0">
                <a:solidFill>
                  <a:srgbClr val="002060"/>
                </a:solidFill>
              </a:rPr>
              <a:t>ГОРОДСКОЙ ЭКСПЕРТНО-КОНСУЛЬТАТИВНЫЙ СОВЕТ</a:t>
            </a:r>
          </a:p>
          <a:p>
            <a:pPr marL="136063" indent="0" algn="ctr" defTabSz="1088433" fontAlgn="ctr">
              <a:buNone/>
              <a:defRPr/>
            </a:pPr>
            <a:r>
              <a:rPr lang="ru-RU" sz="11200" b="1" dirty="0">
                <a:solidFill>
                  <a:srgbClr val="002060"/>
                </a:solidFill>
              </a:rPr>
              <a:t>РОДИТЕЛЬСКОЙ ОБЩЕСТВЕННОСТИ </a:t>
            </a:r>
          </a:p>
          <a:p>
            <a:pPr marL="136063" indent="0" algn="ctr" defTabSz="1088433" fontAlgn="ctr">
              <a:buNone/>
              <a:defRPr/>
            </a:pPr>
            <a:r>
              <a:rPr lang="ru-RU" sz="11200" b="1" dirty="0">
                <a:solidFill>
                  <a:srgbClr val="002060"/>
                </a:solidFill>
              </a:rPr>
              <a:t>ПРИ ДЕПАРТАМЕНТЕ ОБРАЗОВАНИЯ И НАУКИ г. МОСКВЫ</a:t>
            </a:r>
          </a:p>
          <a:p>
            <a:pPr marL="136063" indent="0" algn="ctr" defTabSz="1088433" fontAlgn="ctr">
              <a:buNone/>
              <a:defRPr/>
            </a:pPr>
            <a:r>
              <a:rPr lang="en-US" sz="12800" dirty="0" smtClean="0">
                <a:solidFill>
                  <a:srgbClr val="002060"/>
                </a:solidFill>
              </a:rPr>
              <a:t>www</a:t>
            </a:r>
            <a:r>
              <a:rPr lang="ru-RU" sz="12800" dirty="0" smtClean="0">
                <a:solidFill>
                  <a:srgbClr val="002060"/>
                </a:solidFill>
              </a:rPr>
              <a:t>.</a:t>
            </a:r>
            <a:r>
              <a:rPr lang="en-US" sz="12800" dirty="0" smtClean="0">
                <a:solidFill>
                  <a:srgbClr val="002060"/>
                </a:solidFill>
              </a:rPr>
              <a:t>roditel.educom.ru</a:t>
            </a:r>
            <a:endParaRPr lang="ru-RU" sz="12800" dirty="0">
              <a:solidFill>
                <a:srgbClr val="002060"/>
              </a:solidFill>
            </a:endParaRPr>
          </a:p>
          <a:p>
            <a:pPr marL="136063" indent="0" algn="ctr" defTabSz="1088433" fontAlgn="ctr">
              <a:buNone/>
              <a:defRPr/>
            </a:pPr>
            <a:endParaRPr lang="ru-RU" sz="9600" dirty="0">
              <a:solidFill>
                <a:srgbClr val="002060"/>
              </a:solidFill>
            </a:endParaRPr>
          </a:p>
          <a:p>
            <a:pPr marL="136063" indent="0" algn="ctr" defTabSz="1088433" fontAlgn="ctr">
              <a:buNone/>
              <a:defRPr/>
            </a:pPr>
            <a:r>
              <a:rPr lang="ru-RU" sz="11200" b="1" dirty="0" smtClean="0">
                <a:solidFill>
                  <a:srgbClr val="002060"/>
                </a:solidFill>
              </a:rPr>
              <a:t>Председатель:  </a:t>
            </a:r>
            <a:r>
              <a:rPr lang="en-US" sz="11200" b="1" dirty="0" smtClean="0">
                <a:solidFill>
                  <a:srgbClr val="002060"/>
                </a:solidFill>
              </a:rPr>
              <a:t>     </a:t>
            </a:r>
            <a:r>
              <a:rPr lang="ru-RU" sz="11200" b="1" dirty="0" smtClean="0">
                <a:solidFill>
                  <a:srgbClr val="002060"/>
                </a:solidFill>
              </a:rPr>
              <a:t>Мясникова </a:t>
            </a:r>
            <a:r>
              <a:rPr lang="ru-RU" sz="11200" b="1" dirty="0">
                <a:solidFill>
                  <a:srgbClr val="002060"/>
                </a:solidFill>
              </a:rPr>
              <a:t>Людмила Александровна</a:t>
            </a:r>
          </a:p>
          <a:p>
            <a:pPr marL="136063" indent="0" algn="ctr" defTabSz="1088433" fontAlgn="ctr">
              <a:buNone/>
              <a:defRPr/>
            </a:pPr>
            <a:r>
              <a:rPr lang="ru-RU" sz="11200" dirty="0">
                <a:solidFill>
                  <a:srgbClr val="002060"/>
                </a:solidFill>
              </a:rPr>
              <a:t>myasnikovala@mos.ru </a:t>
            </a:r>
            <a:r>
              <a:rPr lang="ru-RU" sz="11200" dirty="0" smtClean="0">
                <a:solidFill>
                  <a:srgbClr val="002060"/>
                </a:solidFill>
              </a:rPr>
              <a:t>    mjasnikowana@yandex.ru </a:t>
            </a:r>
            <a:endParaRPr lang="ru-RU" sz="11200" dirty="0">
              <a:solidFill>
                <a:srgbClr val="002060"/>
              </a:solidFill>
            </a:endParaRPr>
          </a:p>
          <a:p>
            <a:pPr marL="136063" indent="0" algn="ctr" defTabSz="1088433" fontAlgn="ctr">
              <a:buNone/>
              <a:defRPr/>
            </a:pPr>
            <a:endParaRPr lang="en-US" sz="7200" dirty="0">
              <a:solidFill>
                <a:srgbClr val="002060"/>
              </a:solidFill>
            </a:endParaRPr>
          </a:p>
          <a:p>
            <a:pPr marL="136063" indent="0" algn="ctr" defTabSz="1088433" fontAlgn="ctr">
              <a:buNone/>
              <a:defRPr/>
            </a:pPr>
            <a:r>
              <a:rPr lang="ru-RU" sz="11200" b="1" dirty="0" smtClean="0">
                <a:solidFill>
                  <a:srgbClr val="002060"/>
                </a:solidFill>
              </a:rPr>
              <a:t>Заместитель председателя: </a:t>
            </a:r>
            <a:r>
              <a:rPr lang="en-US" sz="11200" b="1" dirty="0" smtClean="0">
                <a:solidFill>
                  <a:srgbClr val="002060"/>
                </a:solidFill>
              </a:rPr>
              <a:t>       </a:t>
            </a:r>
            <a:r>
              <a:rPr lang="ru-RU" sz="11200" b="1" dirty="0" smtClean="0">
                <a:solidFill>
                  <a:srgbClr val="002060"/>
                </a:solidFill>
              </a:rPr>
              <a:t>Галузина </a:t>
            </a:r>
            <a:r>
              <a:rPr lang="ru-RU" sz="11200" b="1" dirty="0">
                <a:solidFill>
                  <a:srgbClr val="002060"/>
                </a:solidFill>
              </a:rPr>
              <a:t>Ольга Алексеевна</a:t>
            </a:r>
          </a:p>
          <a:p>
            <a:pPr marL="136063" indent="0" algn="ctr" defTabSz="1088433" fontAlgn="ctr">
              <a:buNone/>
              <a:defRPr/>
            </a:pPr>
            <a:r>
              <a:rPr lang="ru-RU" sz="11200" dirty="0">
                <a:solidFill>
                  <a:srgbClr val="002060"/>
                </a:solidFill>
              </a:rPr>
              <a:t>+7 (926) </a:t>
            </a:r>
            <a:r>
              <a:rPr lang="ru-RU" sz="11200" dirty="0" smtClean="0">
                <a:solidFill>
                  <a:srgbClr val="002060"/>
                </a:solidFill>
              </a:rPr>
              <a:t>595-42-32    </a:t>
            </a:r>
            <a:r>
              <a:rPr lang="en-US" sz="11200" dirty="0" smtClean="0">
                <a:solidFill>
                  <a:srgbClr val="002060"/>
                </a:solidFill>
              </a:rPr>
              <a:t>GaluzinaOA@mail.ru</a:t>
            </a:r>
            <a:endParaRPr lang="en-US" sz="11200" dirty="0">
              <a:solidFill>
                <a:srgbClr val="002060"/>
              </a:solidFill>
            </a:endParaRPr>
          </a:p>
          <a:p>
            <a:pPr marL="136063" indent="0" algn="ctr" defTabSz="1088433" fontAlgn="ctr">
              <a:buNone/>
              <a:defRPr/>
            </a:pPr>
            <a:endParaRPr lang="ru-RU" sz="7200" dirty="0">
              <a:solidFill>
                <a:srgbClr val="002060"/>
              </a:solidFill>
            </a:endParaRPr>
          </a:p>
          <a:p>
            <a:pPr marL="136063" indent="0" algn="ctr" defTabSz="1088433" fontAlgn="ctr">
              <a:buNone/>
              <a:defRPr/>
            </a:pPr>
            <a:r>
              <a:rPr lang="ru-RU" sz="11200" b="1" dirty="0">
                <a:solidFill>
                  <a:srgbClr val="002060"/>
                </a:solidFill>
              </a:rPr>
              <a:t>Контакты для обращения</a:t>
            </a:r>
            <a:r>
              <a:rPr lang="ru-RU" sz="11200" b="1" dirty="0" smtClean="0">
                <a:solidFill>
                  <a:srgbClr val="002060"/>
                </a:solidFill>
              </a:rPr>
              <a:t>:</a:t>
            </a:r>
          </a:p>
          <a:p>
            <a:pPr marL="136063" indent="0" algn="ctr" defTabSz="1088433" fontAlgn="ctr">
              <a:buNone/>
              <a:defRPr/>
            </a:pPr>
            <a:r>
              <a:rPr lang="ru-RU" sz="11200" b="1" dirty="0" smtClean="0">
                <a:solidFill>
                  <a:srgbClr val="002060"/>
                </a:solidFill>
              </a:rPr>
              <a:t> </a:t>
            </a:r>
            <a:r>
              <a:rPr lang="en-US" sz="11200" dirty="0" smtClean="0">
                <a:solidFill>
                  <a:srgbClr val="002060"/>
                </a:solidFill>
              </a:rPr>
              <a:t>+7 </a:t>
            </a:r>
            <a:r>
              <a:rPr lang="ru-RU" sz="11200" dirty="0" smtClean="0">
                <a:solidFill>
                  <a:srgbClr val="002060"/>
                </a:solidFill>
              </a:rPr>
              <a:t>(963</a:t>
            </a:r>
            <a:r>
              <a:rPr lang="ru-RU" sz="11200" dirty="0">
                <a:solidFill>
                  <a:srgbClr val="002060"/>
                </a:solidFill>
              </a:rPr>
              <a:t>) 670 – 34 – 90 </a:t>
            </a:r>
            <a:r>
              <a:rPr lang="ru-RU" sz="11200" dirty="0" smtClean="0">
                <a:solidFill>
                  <a:srgbClr val="002060"/>
                </a:solidFill>
              </a:rPr>
              <a:t>    </a:t>
            </a:r>
            <a:r>
              <a:rPr lang="en-US" sz="11200" dirty="0" smtClean="0">
                <a:solidFill>
                  <a:srgbClr val="002060"/>
                </a:solidFill>
              </a:rPr>
              <a:t>+7 </a:t>
            </a:r>
            <a:r>
              <a:rPr lang="ru-RU" sz="11200" dirty="0" smtClean="0">
                <a:solidFill>
                  <a:srgbClr val="002060"/>
                </a:solidFill>
              </a:rPr>
              <a:t>(966</a:t>
            </a:r>
            <a:r>
              <a:rPr lang="ru-RU" sz="11200" dirty="0">
                <a:solidFill>
                  <a:srgbClr val="002060"/>
                </a:solidFill>
              </a:rPr>
              <a:t>) 198 – 95 – 56</a:t>
            </a:r>
          </a:p>
          <a:p>
            <a:pPr marL="136063" indent="0" algn="ctr" defTabSz="1088433" fontAlgn="ctr">
              <a:buNone/>
              <a:defRPr/>
            </a:pPr>
            <a:r>
              <a:rPr lang="en-US" sz="11200" dirty="0">
                <a:solidFill>
                  <a:srgbClr val="002060"/>
                </a:solidFill>
              </a:rPr>
              <a:t>nebudzavisim@mail.ru</a:t>
            </a:r>
            <a:endParaRPr lang="ru-RU" sz="11200" dirty="0">
              <a:solidFill>
                <a:srgbClr val="002060"/>
              </a:solidFill>
            </a:endParaRPr>
          </a:p>
          <a:p>
            <a:pPr marL="136063" indent="0" algn="ctr" defTabSz="1088433" fontAlgn="ctr">
              <a:buNone/>
              <a:defRPr/>
            </a:pPr>
            <a:r>
              <a:rPr lang="ru-RU" sz="9600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872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8446" y="974310"/>
            <a:ext cx="10972801" cy="10091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 smtClean="0">
                <a:solidFill>
                  <a:srgbClr val="002060"/>
                </a:solidFill>
              </a:rPr>
              <a:t> </a:t>
            </a: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70020" y="214063"/>
            <a:ext cx="107081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ОСТРОЖНО, ОПАСНО,  БОРЩЕВИК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2" descr="Борщевик. Опасное раст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96653" y="1164759"/>
            <a:ext cx="5161547" cy="5115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0917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70020" y="214063"/>
            <a:ext cx="107081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 ОПАСНОЕ РАСТЕНИЕ!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28087" y="1191126"/>
            <a:ext cx="7283366" cy="4860758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altLang="ru-RU" sz="4000" b="1" dirty="0" smtClean="0">
                <a:solidFill>
                  <a:srgbClr val="002060"/>
                </a:solidFill>
              </a:rPr>
              <a:t>Борщевик</a:t>
            </a:r>
            <a:r>
              <a:rPr lang="en-US" altLang="ru-RU" sz="2800" dirty="0" smtClean="0">
                <a:solidFill>
                  <a:srgbClr val="002060"/>
                </a:solidFill>
              </a:rPr>
              <a:t> - </a:t>
            </a:r>
            <a:r>
              <a:rPr lang="ru-RU" altLang="ru-RU" sz="2800" dirty="0" smtClean="0">
                <a:solidFill>
                  <a:srgbClr val="002060"/>
                </a:solidFill>
              </a:rPr>
              <a:t>относится к семейству зонтичных, насчитывает около 70 видов. В нашей стране растет несколько из них, и опасны они для человека в разной степени.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altLang="ru-RU" sz="2800" dirty="0" smtClean="0">
                <a:solidFill>
                  <a:srgbClr val="002060"/>
                </a:solidFill>
              </a:rPr>
              <a:t>Наибольшее распространение получил борщевик Сосновского, завезенный после второй мировой войны с Кавказа, который распространился в средней полосе России повсеместно и превратился в природное бедствие, образовав местами заросли.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endParaRPr lang="ru-RU" altLang="ru-RU" sz="2800" dirty="0" smtClean="0">
              <a:solidFill>
                <a:srgbClr val="002060"/>
              </a:solidFill>
            </a:endParaRPr>
          </a:p>
        </p:txBody>
      </p:sp>
      <p:pic>
        <p:nvPicPr>
          <p:cNvPr id="1027" name="Picture 3" descr="C:\Users\USER\Desktop\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895" y="1395663"/>
            <a:ext cx="4451685" cy="389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486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6409" y="860394"/>
            <a:ext cx="7940841" cy="457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Борщевик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растет на лугах, опушках, вдоль дорог. В высоту достигает 2.5-3метра, имеет полный стебель, большие листья и белые цветки собранные в зонтик. </a:t>
            </a:r>
            <a:endParaRPr lang="ru-RU" altLang="ru-RU" sz="2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alt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Наибольшую </a:t>
            </a:r>
            <a:r>
              <a:rPr lang="ru-RU" alt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опасность борщевик представляет в летнее время. Сильная аллергия может быть вызвана запахом, пыльцой и соком ядовитого растения, известны случаи, когда люди получали токсические отравления. Содержащиеся в растении кумарин и эфирные масла способствуют образованию ожогов при прикосновении.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70020" y="214063"/>
            <a:ext cx="107081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 ОПАСНОЕ РАСТЕНИЕ!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ER\Desktop\DdUpT63X0AAwdK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884" y="1331978"/>
            <a:ext cx="3657602" cy="36365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5324466"/>
            <a:ext cx="104434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опасен в период цветения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(июнь- июль) и в начале созревания (август)!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40788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09073" y="887287"/>
            <a:ext cx="115623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проблемы, связанные с борщевиками, в основном относятся лишь к одному виду, «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Агрессор"/>
              </a:rPr>
              <a:t>агрессору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дорожных обочин и запущенных полей – 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борщевику сосновского 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Heracleum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sosnowskiy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214063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 ОПАСНОЕ РАСТЕНИЕ!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021305" y="1646681"/>
            <a:ext cx="8133348" cy="936757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>Откуда </a:t>
            </a:r>
            <a:r>
              <a:rPr lang="ru-RU" sz="4000" dirty="0">
                <a:solidFill>
                  <a:srgbClr val="002060"/>
                </a:solidFill>
              </a:rPr>
              <a:t>взялся Борщевик Сосновского?</a:t>
            </a:r>
            <a:br>
              <a:rPr lang="ru-RU" sz="4000" dirty="0">
                <a:solidFill>
                  <a:srgbClr val="002060"/>
                </a:solidFill>
              </a:rPr>
            </a:b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5761880" y="2439059"/>
            <a:ext cx="668239" cy="965877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4221" y="3405815"/>
            <a:ext cx="1200751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введен искусственно. Изначально полагалось, что это будет силосная культура для корма скота.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позже выяснилось, что для кормления скота 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борщевик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Сосновского 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применять 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(молоко 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 приобретает горький вкус и становится не пригодным как для кормления потомства, так и для употребления 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людям).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Культивирование борщевика было начато в СССР после Великой Отечественной войны по распоряжению И. В. Сталина, за что впоследствии он получил у крестьян название «Месть Сталина». До 70-х годов XX века его высаживали вдоль дорог для предотвращения выхода на них сельскохозяйственных и диких животных.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C:\Users\USER\Desktop\images_cms-image-00002990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" t="51383" r="51513" b="1447"/>
          <a:stretch/>
        </p:blipFill>
        <p:spPr bwMode="auto">
          <a:xfrm>
            <a:off x="209093" y="1671946"/>
            <a:ext cx="1872370" cy="1732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images_cms-image-00002990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6" t="51777" b="1842"/>
          <a:stretch/>
        </p:blipFill>
        <p:spPr bwMode="auto">
          <a:xfrm>
            <a:off x="10096772" y="1751190"/>
            <a:ext cx="1872370" cy="16896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175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214063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ОПАСНОСТЬ БОРЩЕВИКА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-1179095" y="1130968"/>
            <a:ext cx="7856622" cy="5486400"/>
          </a:xfrm>
        </p:spPr>
        <p:txBody>
          <a:bodyPr>
            <a:noAutofit/>
          </a:bodyPr>
          <a:lstStyle/>
          <a:p>
            <a:pPr lvl="3" algn="just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altLang="ru-RU" sz="2400" dirty="0" smtClean="0">
                <a:solidFill>
                  <a:srgbClr val="002060"/>
                </a:solidFill>
              </a:rPr>
              <a:t>Опасным борщевик делают ядовитые вещества, которые он выделяет в атмосферу. </a:t>
            </a:r>
          </a:p>
          <a:p>
            <a:pPr lvl="3" algn="just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altLang="ru-RU" sz="2400" dirty="0" smtClean="0">
                <a:solidFill>
                  <a:srgbClr val="002060"/>
                </a:solidFill>
              </a:rPr>
              <a:t>Листья борщевика богаты эфирными маслами. </a:t>
            </a:r>
          </a:p>
          <a:p>
            <a:pPr lvl="3" algn="just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altLang="ru-RU" sz="2400" dirty="0" smtClean="0">
                <a:solidFill>
                  <a:srgbClr val="002060"/>
                </a:solidFill>
              </a:rPr>
              <a:t>Прикосновение к растению  может вызывать раздражение и ожог кожи за счёт того, что все части растений содержат </a:t>
            </a:r>
            <a:r>
              <a:rPr lang="ru-RU" altLang="ru-RU" sz="2400" dirty="0" err="1" smtClean="0">
                <a:solidFill>
                  <a:srgbClr val="002060"/>
                </a:solidFill>
              </a:rPr>
              <a:t>фуранокумарины</a:t>
            </a:r>
            <a:r>
              <a:rPr lang="ru-RU" altLang="ru-RU" sz="2400" dirty="0" smtClean="0">
                <a:solidFill>
                  <a:srgbClr val="002060"/>
                </a:solidFill>
              </a:rPr>
              <a:t> — вещества, резко повышающие чувствительность организма к ультрафиолетовому излучению. Самые сильные ожоги борщевик вызывает, соприкасаясь с кожными покровами в ясные солнечные дни. </a:t>
            </a:r>
          </a:p>
          <a:p>
            <a:pPr lvl="3" algn="just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altLang="ru-RU" sz="2400" dirty="0" smtClean="0">
                <a:solidFill>
                  <a:srgbClr val="002060"/>
                </a:solidFill>
              </a:rPr>
              <a:t>Чтобы </a:t>
            </a:r>
            <a:r>
              <a:rPr lang="ru-RU" altLang="ru-RU" sz="2400" dirty="0">
                <a:solidFill>
                  <a:srgbClr val="002060"/>
                </a:solidFill>
              </a:rPr>
              <a:t>получить ожог, достаточно и непродолжительного и несильного облучения солнцем участка кожи, испачканного соком растения.</a:t>
            </a:r>
            <a:endParaRPr lang="ru-RU" altLang="ru-RU" sz="2400" dirty="0" smtClean="0">
              <a:solidFill>
                <a:srgbClr val="002060"/>
              </a:solidFill>
            </a:endParaRPr>
          </a:p>
          <a:p>
            <a:pPr lvl="3" algn="just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ru-RU" altLang="ru-RU" sz="2400" dirty="0" smtClean="0">
              <a:solidFill>
                <a:srgbClr val="002060"/>
              </a:solidFill>
            </a:endParaRPr>
          </a:p>
        </p:txBody>
      </p:sp>
      <p:pic>
        <p:nvPicPr>
          <p:cNvPr id="4099" name="Picture 3" descr="C:\Users\USER\Desktop\борщевик-ожо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694" y="1540042"/>
            <a:ext cx="4836943" cy="38380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620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-990600" y="873348"/>
            <a:ext cx="7760368" cy="5115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 algn="just">
              <a:lnSpc>
                <a:spcPct val="80000"/>
              </a:lnSpc>
            </a:pPr>
            <a:endParaRPr lang="ru-RU" altLang="ru-RU" sz="2400" dirty="0">
              <a:solidFill>
                <a:srgbClr val="002060"/>
              </a:solidFill>
            </a:endParaRPr>
          </a:p>
          <a:p>
            <a:pPr lvl="3" algn="just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поражённых участках кожи возникает ожог второй степени (волдыри, заполненные жидкостью). </a:t>
            </a:r>
          </a:p>
          <a:p>
            <a:pPr lvl="3" algn="just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Особая 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опасность заключается в том, что прикосновение к растению первое время не дает никаких неприятных ощущений. </a:t>
            </a:r>
          </a:p>
          <a:p>
            <a:pPr lvl="3" algn="just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Реакция 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контакта с борщевиком проявляется не сразу, а по прошествии некоторого времени – от нескольких часов до нескольких суток. </a:t>
            </a:r>
            <a:endParaRPr lang="ru-RU" alt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algn="just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контактным и дыхательным аллергеном и имеет сильный запах, который ощущается уже в пяти метрах от 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 (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распухает 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гортань). </a:t>
            </a:r>
            <a:endParaRPr lang="ru-RU" alt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algn="just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ru-RU" alt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algn="just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ru-RU" alt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02367" y="5473005"/>
            <a:ext cx="87710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внимательны во время прогулки!</a:t>
            </a:r>
          </a:p>
          <a:p>
            <a:pPr algn="ctr"/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</a:t>
            </a: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опасно контактировать с 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БОРЩЕВИКОМ </a:t>
            </a:r>
          </a:p>
          <a:p>
            <a:pPr algn="ctr"/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солнечную погоду. 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USER\Desktop\borshhevik-rassechennyj-e13640598996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749" y="1119798"/>
            <a:ext cx="3744462" cy="42462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0" y="214063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ОПАСНОСТЬ БОРЩЕВИКА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812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303181" y="6209332"/>
            <a:ext cx="378847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214063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КОНТАКТА С БОРЩЕВИКОМ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8705" y="1229850"/>
            <a:ext cx="69141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ильное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покраснение;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жение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легкий зуд травмированного участка;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окраснение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сменяется увеличивающимися волдырями, внутри которых находится прозрачная жидкость;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повыситься температура тела;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 общее легкое недомогание.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травма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контакта с борщевиком похожа на стандартный ожог второй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</a:t>
            </a:r>
          </a:p>
        </p:txBody>
      </p:sp>
      <p:sp>
        <p:nvSpPr>
          <p:cNvPr id="20" name="Стрелка вниз 19"/>
          <p:cNvSpPr/>
          <p:nvPr/>
        </p:nvSpPr>
        <p:spPr>
          <a:xfrm rot="16200000">
            <a:off x="7551675" y="2925951"/>
            <a:ext cx="668239" cy="1158348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C:\Users\USER\Desktop\102_html_m2e37519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5" t="7451" r="51285" b="7984"/>
          <a:stretch/>
        </p:blipFill>
        <p:spPr bwMode="auto">
          <a:xfrm>
            <a:off x="8602578" y="1071511"/>
            <a:ext cx="3102318" cy="32284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06620" y="4561716"/>
            <a:ext cx="47851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НЕМЕДЛЕННО ОБРАТИТЬСЯ ЗА ПОМОЩЬЮ!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07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44652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ПОМОЩЬ ПРИ КОНТАКТЕ С БОРЩЕВИКОМ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53428" y="995612"/>
            <a:ext cx="6901614" cy="5766135"/>
          </a:xfrm>
        </p:spPr>
        <p:txBody>
          <a:bodyPr rtlCol="0">
            <a:normAutofit lnSpcReduction="10000"/>
          </a:bodyPr>
          <a:lstStyle/>
          <a:p>
            <a:pPr marL="0" indent="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600" b="1" dirty="0" smtClean="0">
                <a:solidFill>
                  <a:srgbClr val="002060"/>
                </a:solidFill>
              </a:rPr>
              <a:t>Если </a:t>
            </a:r>
            <a:r>
              <a:rPr lang="ru-RU" sz="2600" b="1" dirty="0">
                <a:solidFill>
                  <a:srgbClr val="002060"/>
                </a:solidFill>
              </a:rPr>
              <a:t>вы все же прикоснулись к любой части борщевика, то сразу после контакта с ним необходимо: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600" dirty="0">
                <a:solidFill>
                  <a:srgbClr val="002060"/>
                </a:solidFill>
              </a:rPr>
              <a:t>защитить пораженные участки от солнечных лучей минимум на двое суток</a:t>
            </a:r>
            <a:r>
              <a:rPr lang="ru-RU" sz="2600" dirty="0" smtClean="0">
                <a:solidFill>
                  <a:srgbClr val="002060"/>
                </a:solidFill>
              </a:rPr>
              <a:t>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600" dirty="0" smtClean="0">
                <a:solidFill>
                  <a:srgbClr val="002060"/>
                </a:solidFill>
              </a:rPr>
              <a:t>тщательно </a:t>
            </a:r>
            <a:r>
              <a:rPr lang="ru-RU" sz="2600" dirty="0">
                <a:solidFill>
                  <a:srgbClr val="002060"/>
                </a:solidFill>
              </a:rPr>
              <a:t>промыть пораженные места водой с мылом; </a:t>
            </a:r>
            <a:endParaRPr lang="ru-RU" sz="2600" dirty="0" smtClean="0">
              <a:solidFill>
                <a:srgbClr val="002060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600" dirty="0" smtClean="0">
                <a:solidFill>
                  <a:srgbClr val="002060"/>
                </a:solidFill>
              </a:rPr>
              <a:t>принять антигистаминное средство;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600" dirty="0" smtClean="0">
                <a:solidFill>
                  <a:srgbClr val="002060"/>
                </a:solidFill>
              </a:rPr>
              <a:t>после </a:t>
            </a:r>
            <a:r>
              <a:rPr lang="ru-RU" sz="2600" dirty="0">
                <a:solidFill>
                  <a:srgbClr val="002060"/>
                </a:solidFill>
              </a:rPr>
              <a:t>оказания первой помощи необходимо обратиться к </a:t>
            </a:r>
            <a:r>
              <a:rPr lang="ru-RU" sz="2600" dirty="0" smtClean="0">
                <a:solidFill>
                  <a:srgbClr val="002060"/>
                </a:solidFill>
              </a:rPr>
              <a:t>врачу;</a:t>
            </a:r>
            <a:endParaRPr lang="ru-RU" sz="2600" dirty="0">
              <a:solidFill>
                <a:srgbClr val="002060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600" dirty="0" smtClean="0">
                <a:solidFill>
                  <a:srgbClr val="002060"/>
                </a:solidFill>
              </a:rPr>
              <a:t>если </a:t>
            </a:r>
            <a:r>
              <a:rPr lang="ru-RU" sz="2600" dirty="0">
                <a:solidFill>
                  <a:srgbClr val="002060"/>
                </a:solidFill>
              </a:rPr>
              <a:t>ожог затронул глаза, рот или другие слизистые оболочки, к врачу обращаться нужно настолько срочно, насколько это </a:t>
            </a:r>
            <a:r>
              <a:rPr lang="ru-RU" sz="2600" dirty="0" smtClean="0">
                <a:solidFill>
                  <a:srgbClr val="002060"/>
                </a:solidFill>
              </a:rPr>
              <a:t>возможно;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600" dirty="0">
                <a:solidFill>
                  <a:srgbClr val="002060"/>
                </a:solidFill>
              </a:rPr>
              <a:t>н</a:t>
            </a:r>
            <a:r>
              <a:rPr lang="ru-RU" sz="2600" dirty="0" smtClean="0">
                <a:solidFill>
                  <a:srgbClr val="002060"/>
                </a:solidFill>
              </a:rPr>
              <a:t>аложить плотную повязку (непроницаемую для света , желательно светлую).</a:t>
            </a:r>
            <a:endParaRPr lang="ru-RU" sz="2600" dirty="0">
              <a:solidFill>
                <a:srgbClr val="002060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170" name="Picture 2" descr="C:\Users\USER\Desktop\ogo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75"/>
          <a:stretch/>
        </p:blipFill>
        <p:spPr bwMode="auto">
          <a:xfrm>
            <a:off x="8097253" y="1040808"/>
            <a:ext cx="3657600" cy="308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809874" y="4525621"/>
            <a:ext cx="53821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НЕМЕДЛЕННО ОБРАТИТЬСЯ ЗА ПОМОЩЬЮ ПО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ТЕЛЕФОНАМ:112, 103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4614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797</Words>
  <Application>Microsoft Office PowerPoint</Application>
  <PresentationFormat>Произвольный</PresentationFormat>
  <Paragraphs>83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 Откуда взялся Борщевик Сосновского?  </vt:lpstr>
      <vt:lpstr>Презентация PowerPoint</vt:lpstr>
      <vt:lpstr>Презентация PowerPoint</vt:lpstr>
      <vt:lpstr>Презентация PowerPoint</vt:lpstr>
      <vt:lpstr>Презентация PowerPoint</vt:lpstr>
      <vt:lpstr>УВАЖАЕМЫЕ РОДИТЕЛИ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Джульета Джульета</dc:creator>
  <cp:lastModifiedBy>DOROGA</cp:lastModifiedBy>
  <cp:revision>42</cp:revision>
  <dcterms:created xsi:type="dcterms:W3CDTF">2018-06-06T09:13:47Z</dcterms:created>
  <dcterms:modified xsi:type="dcterms:W3CDTF">2019-06-06T11:58:58Z</dcterms:modified>
</cp:coreProperties>
</file>